
<file path=[Content_Types].xml><?xml version="1.0" encoding="utf-8"?>
<Types xmlns="http://schemas.openxmlformats.org/package/2006/content-types">
  <Default Extension="fntdata" ContentType="application/x-fontdata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4" r:id="rId1"/>
  </p:sldMasterIdLst>
  <p:notesMasterIdLst>
    <p:notesMasterId r:id="rId7"/>
  </p:notesMasterIdLst>
  <p:sldIdLst>
    <p:sldId id="275" r:id="rId2"/>
    <p:sldId id="272" r:id="rId3"/>
    <p:sldId id="276" r:id="rId4"/>
    <p:sldId id="274" r:id="rId5"/>
    <p:sldId id="270" r:id="rId6"/>
  </p:sldIdLst>
  <p:sldSz cx="9144000" cy="5143500" type="screen16x9"/>
  <p:notesSz cx="6858000" cy="9144000"/>
  <p:embeddedFontLst>
    <p:embeddedFont>
      <p:font typeface="Merriweather" panose="00000500000000000000" pitchFamily="2" charset="0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50"/>
    <p:restoredTop sz="72990" autoAdjust="0"/>
  </p:normalViewPr>
  <p:slideViewPr>
    <p:cSldViewPr snapToGrid="0">
      <p:cViewPr varScale="1">
        <p:scale>
          <a:sx n="83" d="100"/>
          <a:sy n="83" d="100"/>
        </p:scale>
        <p:origin x="1627" y="5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ndra Bender" userId="a1999a4e-39d1-4915-9075-075cbf5f0d48" providerId="ADAL" clId="{A54B7F9C-6909-4FB1-B5A7-486678B97C97}"/>
    <pc:docChg chg="addSld delSld modSld">
      <pc:chgData name="Sandra Bender" userId="a1999a4e-39d1-4915-9075-075cbf5f0d48" providerId="ADAL" clId="{A54B7F9C-6909-4FB1-B5A7-486678B97C97}" dt="2023-09-29T14:07:22.045" v="53" actId="20577"/>
      <pc:docMkLst>
        <pc:docMk/>
      </pc:docMkLst>
      <pc:sldChg chg="del">
        <pc:chgData name="Sandra Bender" userId="a1999a4e-39d1-4915-9075-075cbf5f0d48" providerId="ADAL" clId="{A54B7F9C-6909-4FB1-B5A7-486678B97C97}" dt="2023-09-29T14:06:59.751" v="1" actId="2696"/>
        <pc:sldMkLst>
          <pc:docMk/>
          <pc:sldMk cId="3827685045" sldId="261"/>
        </pc:sldMkLst>
      </pc:sldChg>
      <pc:sldChg chg="modSp mod">
        <pc:chgData name="Sandra Bender" userId="a1999a4e-39d1-4915-9075-075cbf5f0d48" providerId="ADAL" clId="{A54B7F9C-6909-4FB1-B5A7-486678B97C97}" dt="2023-09-29T14:07:22.045" v="53" actId="20577"/>
        <pc:sldMkLst>
          <pc:docMk/>
          <pc:sldMk cId="443196234" sldId="266"/>
        </pc:sldMkLst>
        <pc:spChg chg="mod">
          <ac:chgData name="Sandra Bender" userId="a1999a4e-39d1-4915-9075-075cbf5f0d48" providerId="ADAL" clId="{A54B7F9C-6909-4FB1-B5A7-486678B97C97}" dt="2023-09-29T14:07:22.045" v="53" actId="20577"/>
          <ac:spMkLst>
            <pc:docMk/>
            <pc:sldMk cId="443196234" sldId="266"/>
            <ac:spMk id="2" creationId="{A4E142CE-5186-E236-49FB-9B3876A59D7A}"/>
          </ac:spMkLst>
        </pc:spChg>
      </pc:sldChg>
      <pc:sldChg chg="modSp mod">
        <pc:chgData name="Sandra Bender" userId="a1999a4e-39d1-4915-9075-075cbf5f0d48" providerId="ADAL" clId="{A54B7F9C-6909-4FB1-B5A7-486678B97C97}" dt="2023-09-29T14:06:35.642" v="0" actId="20577"/>
        <pc:sldMkLst>
          <pc:docMk/>
          <pc:sldMk cId="1839787852" sldId="272"/>
        </pc:sldMkLst>
        <pc:spChg chg="mod">
          <ac:chgData name="Sandra Bender" userId="a1999a4e-39d1-4915-9075-075cbf5f0d48" providerId="ADAL" clId="{A54B7F9C-6909-4FB1-B5A7-486678B97C97}" dt="2023-09-29T14:06:35.642" v="0" actId="20577"/>
          <ac:spMkLst>
            <pc:docMk/>
            <pc:sldMk cId="1839787852" sldId="272"/>
            <ac:spMk id="2" creationId="{383EF7AA-6D15-4B9D-0B69-544DFBF47577}"/>
          </ac:spMkLst>
        </pc:spChg>
      </pc:sldChg>
      <pc:sldChg chg="modSp add mod">
        <pc:chgData name="Sandra Bender" userId="a1999a4e-39d1-4915-9075-075cbf5f0d48" providerId="ADAL" clId="{A54B7F9C-6909-4FB1-B5A7-486678B97C97}" dt="2023-09-29T14:07:13.128" v="48" actId="20577"/>
        <pc:sldMkLst>
          <pc:docMk/>
          <pc:sldMk cId="319834942" sldId="276"/>
        </pc:sldMkLst>
        <pc:spChg chg="mod">
          <ac:chgData name="Sandra Bender" userId="a1999a4e-39d1-4915-9075-075cbf5f0d48" providerId="ADAL" clId="{A54B7F9C-6909-4FB1-B5A7-486678B97C97}" dt="2023-09-29T14:07:13.128" v="48" actId="20577"/>
          <ac:spMkLst>
            <pc:docMk/>
            <pc:sldMk cId="319834942" sldId="276"/>
            <ac:spMk id="2" creationId="{A4E142CE-5186-E236-49FB-9B3876A59D7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gf058982612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" name="Google Shape;38;gf058982612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052343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0013678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gf058982612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" name="Google Shape;42;gf058982612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0" dirty="0"/>
          </a:p>
        </p:txBody>
      </p:sp>
    </p:spTree>
    <p:extLst>
      <p:ext uri="{BB962C8B-B14F-4D97-AF65-F5344CB8AC3E}">
        <p14:creationId xmlns:p14="http://schemas.microsoft.com/office/powerpoint/2010/main" val="33297321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12051045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1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2C2C2E"/>
              </a:buClr>
              <a:defRPr sz="1800"/>
            </a:lvl1pPr>
            <a:lvl2pPr>
              <a:buClr>
                <a:schemeClr val="tx2">
                  <a:lumMod val="50000"/>
                  <a:lumOff val="50000"/>
                </a:schemeClr>
              </a:buClr>
              <a:defRPr sz="1800"/>
            </a:lvl2pPr>
            <a:lvl3pPr>
              <a:buClr>
                <a:schemeClr val="tx2">
                  <a:lumMod val="50000"/>
                  <a:lumOff val="50000"/>
                </a:schemeClr>
              </a:buClr>
              <a:defRPr sz="1800"/>
            </a:lvl3pPr>
            <a:lvl4pPr>
              <a:buClr>
                <a:schemeClr val="tx2">
                  <a:lumMod val="50000"/>
                  <a:lumOff val="50000"/>
                </a:schemeClr>
              </a:buClr>
              <a:defRPr sz="1800"/>
            </a:lvl4pPr>
            <a:lvl5pPr>
              <a:buClr>
                <a:schemeClr val="tx2">
                  <a:lumMod val="50000"/>
                  <a:lumOff val="50000"/>
                </a:schemeClr>
              </a:buCl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61714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One Column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"/>
          <p:cNvSpPr txBox="1">
            <a:spLocks noGrp="1"/>
          </p:cNvSpPr>
          <p:nvPr>
            <p:ph type="title"/>
          </p:nvPr>
        </p:nvSpPr>
        <p:spPr>
          <a:xfrm>
            <a:off x="618600" y="475200"/>
            <a:ext cx="7212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4"/>
          <p:cNvSpPr txBox="1">
            <a:spLocks noGrp="1"/>
          </p:cNvSpPr>
          <p:nvPr>
            <p:ph type="sldNum" idx="12"/>
          </p:nvPr>
        </p:nvSpPr>
        <p:spPr>
          <a:xfrm>
            <a:off x="7951883" y="536292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body" idx="1"/>
          </p:nvPr>
        </p:nvSpPr>
        <p:spPr>
          <a:xfrm>
            <a:off x="618600" y="1152475"/>
            <a:ext cx="78012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●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L="914400" lvl="1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○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marL="1371600" lvl="2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■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marL="1828800" lvl="3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●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marL="2286000" lvl="4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○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marL="2743200" lvl="5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■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marL="3200400" lvl="6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●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marL="3657600" lvl="7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○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marL="4114800" lvl="8" indent="-298450" rtl="0">
              <a:lnSpc>
                <a:spcPct val="133000"/>
              </a:lnSpc>
              <a:spcBef>
                <a:spcPts val="200"/>
              </a:spcBef>
              <a:spcAft>
                <a:spcPts val="200"/>
              </a:spcAft>
              <a:buClr>
                <a:srgbClr val="2C2C2E"/>
              </a:buClr>
              <a:buSzPts val="1100"/>
              <a:buFont typeface="Merriweather"/>
              <a:buChar char="■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Two Columns" type="twoColTx">
  <p:cSld name="TITLE_AND_TWO_COLUMNS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>
            <a:spLocks noGrp="1"/>
          </p:cNvSpPr>
          <p:nvPr>
            <p:ph type="title"/>
          </p:nvPr>
        </p:nvSpPr>
        <p:spPr>
          <a:xfrm>
            <a:off x="618600" y="475200"/>
            <a:ext cx="7212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sldNum" idx="12"/>
          </p:nvPr>
        </p:nvSpPr>
        <p:spPr>
          <a:xfrm>
            <a:off x="7951883" y="536292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body" idx="1"/>
          </p:nvPr>
        </p:nvSpPr>
        <p:spPr>
          <a:xfrm>
            <a:off x="618600" y="1152475"/>
            <a:ext cx="37647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●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L="914400" lvl="1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○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marL="1371600" lvl="2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■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marL="1828800" lvl="3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●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marL="2286000" lvl="4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○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marL="2743200" lvl="5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■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marL="3200400" lvl="6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●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marL="3657600" lvl="7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○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marL="4114800" lvl="8" indent="-298450" rtl="0">
              <a:lnSpc>
                <a:spcPct val="133000"/>
              </a:lnSpc>
              <a:spcBef>
                <a:spcPts val="200"/>
              </a:spcBef>
              <a:spcAft>
                <a:spcPts val="200"/>
              </a:spcAft>
              <a:buClr>
                <a:srgbClr val="2C2C2E"/>
              </a:buClr>
              <a:buSzPts val="1100"/>
              <a:buFont typeface="Merriweather"/>
              <a:buChar char="■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body" idx="2"/>
          </p:nvPr>
        </p:nvSpPr>
        <p:spPr>
          <a:xfrm>
            <a:off x="4640100" y="1152475"/>
            <a:ext cx="37647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●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L="914400" lvl="1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○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marL="1371600" lvl="2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■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marL="1828800" lvl="3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●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marL="2286000" lvl="4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○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marL="2743200" lvl="5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■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marL="3200400" lvl="6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●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marL="3657600" lvl="7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○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marL="4114800" lvl="8" indent="-298450" rtl="0">
              <a:lnSpc>
                <a:spcPct val="133000"/>
              </a:lnSpc>
              <a:spcBef>
                <a:spcPts val="200"/>
              </a:spcBef>
              <a:spcAft>
                <a:spcPts val="200"/>
              </a:spcAft>
              <a:buClr>
                <a:srgbClr val="2C2C2E"/>
              </a:buClr>
              <a:buSzPts val="1100"/>
              <a:buFont typeface="Merriweather"/>
              <a:buChar char="■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secHead">
  <p:cSld name="Blank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5632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6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18600" y="475200"/>
            <a:ext cx="7212600" cy="6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9181A"/>
              </a:buClr>
              <a:buSzPts val="1800"/>
              <a:buFont typeface="Merriweather"/>
              <a:buNone/>
              <a:defRPr sz="1800" b="1">
                <a:solidFill>
                  <a:srgbClr val="89181A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18600" y="1152475"/>
            <a:ext cx="78012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●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L="914400" lvl="1" indent="-29845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○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marL="1371600" lvl="2" indent="-29845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■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marL="1828800" lvl="3" indent="-29845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●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marL="2286000" lvl="4" indent="-29845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○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marL="2743200" lvl="5" indent="-29845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■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marL="3200400" lvl="6" indent="-29845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●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marL="3657600" lvl="7" indent="-29845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○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marL="4114800" lvl="8" indent="-298450">
              <a:lnSpc>
                <a:spcPct val="133000"/>
              </a:lnSpc>
              <a:spcBef>
                <a:spcPts val="200"/>
              </a:spcBef>
              <a:spcAft>
                <a:spcPts val="200"/>
              </a:spcAft>
              <a:buClr>
                <a:srgbClr val="2C2C2E"/>
              </a:buClr>
              <a:buSzPts val="1100"/>
              <a:buFont typeface="Merriweather"/>
              <a:buChar char="■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7951883" y="536292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100">
                <a:solidFill>
                  <a:srgbClr val="C1512E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algn="r">
              <a:buNone/>
              <a:defRPr sz="1100">
                <a:solidFill>
                  <a:srgbClr val="C1512E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algn="r">
              <a:buNone/>
              <a:defRPr sz="1100">
                <a:solidFill>
                  <a:srgbClr val="C1512E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algn="r">
              <a:buNone/>
              <a:defRPr sz="1100">
                <a:solidFill>
                  <a:srgbClr val="C1512E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algn="r">
              <a:buNone/>
              <a:defRPr sz="1100">
                <a:solidFill>
                  <a:srgbClr val="C1512E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algn="r">
              <a:buNone/>
              <a:defRPr sz="1100">
                <a:solidFill>
                  <a:srgbClr val="C1512E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algn="r">
              <a:buNone/>
              <a:defRPr sz="1100">
                <a:solidFill>
                  <a:srgbClr val="C1512E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algn="r">
              <a:buNone/>
              <a:defRPr sz="1100">
                <a:solidFill>
                  <a:srgbClr val="C1512E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algn="r">
              <a:buNone/>
              <a:defRPr sz="1100">
                <a:solidFill>
                  <a:srgbClr val="C1512E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8" r:id="rId1"/>
    <p:sldLayoutId id="2147483650" r:id="rId2"/>
    <p:sldLayoutId id="2147483651" r:id="rId3"/>
    <p:sldLayoutId id="2147483655" r:id="rId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456">
          <p15:clr>
            <a:srgbClr val="EA4335"/>
          </p15:clr>
        </p15:guide>
        <p15:guide id="2" pos="5304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uofmpress.ca/books/detail/a-knock-on-the-door." TargetMode="External"/><Relationship Id="rId2" Type="http://schemas.openxmlformats.org/officeDocument/2006/relationships/hyperlink" Target="https://nctr.ca/map/" TargetMode="Externa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www.indianhorse.ca/en/film" TargetMode="External"/><Relationship Id="rId4" Type="http://schemas.openxmlformats.org/officeDocument/2006/relationships/hyperlink" Target="https://www.nfb.ca/film/we_were_children/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7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ctr.ca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NCTRrecords@umanitoba.ca" TargetMode="External"/><Relationship Id="rId5" Type="http://schemas.openxmlformats.org/officeDocument/2006/relationships/hyperlink" Target="mailto:NCTR@umanitoba.ca" TargetMode="External"/><Relationship Id="rId4" Type="http://schemas.openxmlformats.org/officeDocument/2006/relationships/hyperlink" Target="archives.nctr.c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BAAA373-37E3-36E1-C3A8-C141AFEB6289}"/>
              </a:ext>
            </a:extLst>
          </p:cNvPr>
          <p:cNvSpPr txBox="1"/>
          <p:nvPr/>
        </p:nvSpPr>
        <p:spPr>
          <a:xfrm>
            <a:off x="321465" y="322636"/>
            <a:ext cx="4002065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3400" b="1" dirty="0">
                <a:solidFill>
                  <a:schemeClr val="bg1"/>
                </a:solidFill>
                <a:latin typeface="Merriweather" pitchFamily="2" charset="77"/>
              </a:rPr>
              <a:t>Les peuples Autochtones et l’histoire des pensionnats</a:t>
            </a:r>
            <a:endParaRPr lang="en-US" sz="3400" b="1" dirty="0">
              <a:solidFill>
                <a:schemeClr val="bg1"/>
              </a:solidFill>
              <a:latin typeface="Merriweather" pitchFamily="2" charset="77"/>
            </a:endParaRPr>
          </a:p>
          <a:p>
            <a:endParaRPr lang="en-CA" sz="2000" b="1" dirty="0">
              <a:solidFill>
                <a:schemeClr val="bg1"/>
              </a:solidFill>
              <a:latin typeface="Merriweather" panose="00000500000000000000" pitchFamily="2" charset="0"/>
            </a:endParaRPr>
          </a:p>
          <a:p>
            <a:r>
              <a:rPr lang="en-US" sz="2400" b="1" dirty="0" err="1">
                <a:solidFill>
                  <a:schemeClr val="bg1"/>
                </a:solidFill>
                <a:latin typeface="Merriweather" panose="00000500000000000000" pitchFamily="2" charset="0"/>
              </a:rPr>
              <a:t>Semaine</a:t>
            </a:r>
            <a:r>
              <a:rPr lang="en-US" sz="2400" b="1" dirty="0">
                <a:solidFill>
                  <a:schemeClr val="bg1"/>
                </a:solidFill>
                <a:latin typeface="Merriweather" panose="00000500000000000000" pitchFamily="2" charset="0"/>
              </a:rPr>
              <a:t> de la verité et de la reconciliation</a:t>
            </a:r>
          </a:p>
          <a:p>
            <a:r>
              <a:rPr lang="en-US" sz="2400" b="1" dirty="0">
                <a:solidFill>
                  <a:schemeClr val="bg1"/>
                </a:solidFill>
                <a:latin typeface="Merriweather" panose="00000500000000000000" pitchFamily="2" charset="0"/>
              </a:rPr>
              <a:t>2023</a:t>
            </a:r>
          </a:p>
        </p:txBody>
      </p:sp>
    </p:spTree>
    <p:extLst>
      <p:ext uri="{BB962C8B-B14F-4D97-AF65-F5344CB8AC3E}">
        <p14:creationId xmlns:p14="http://schemas.microsoft.com/office/powerpoint/2010/main" val="549442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EF7AA-6D15-4B9D-0B69-544DFBF47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pour </a:t>
            </a:r>
            <a:r>
              <a:rPr lang="en-US" dirty="0" err="1"/>
              <a:t>reflechir</a:t>
            </a:r>
            <a:r>
              <a:rPr lang="en-US" dirty="0"/>
              <a:t>: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A4BE2D-EBCB-1E7E-172C-E254391CEC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993432"/>
            <a:ext cx="8229600" cy="3710323"/>
          </a:xfrm>
        </p:spPr>
        <p:txBody>
          <a:bodyPr/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lang="fr-CA" sz="1600" dirty="0"/>
              <a:t>Qui sont les peoples Autochtones qui habitent proche à vous? 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lang="fr-FR" sz="1600" dirty="0"/>
              <a:t>Quelles sont certaines des valeurs des peuples autochtones près de chez vous (pensez aux valeurs familiales, économiques, environnementales, sociales, </a:t>
            </a:r>
            <a:r>
              <a:rPr lang="fr-FR" sz="1600" dirty="0" err="1"/>
              <a:t>etc</a:t>
            </a:r>
            <a:r>
              <a:rPr lang="fr-FR" sz="1600" dirty="0"/>
              <a:t>?</a:t>
            </a:r>
            <a:endParaRPr lang="fr-CA" sz="1600" dirty="0"/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lang="fr-FR" sz="1600" dirty="0"/>
              <a:t>Pourquoi est-il important de se renseigner sur les pensionnats indiens ? Pour vous personnellement, pour votre travail, pour vous en tant que citoyen de diverses communautés ?</a:t>
            </a:r>
            <a:endParaRPr lang="fr-CA" sz="1600" dirty="0"/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lang="fr-CA" sz="1600" dirty="0"/>
              <a:t>Quel était le pensionnat plus proche à vous? 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lang="fr-CA" sz="1600" dirty="0"/>
              <a:t>Comment est-ce que les info à propos des pensionnats se connectent avec l’histoire que vous aviez déjà appris?  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lang="fr-CA" sz="1600" dirty="0"/>
              <a:t>Que sont les impacts continus des pensionnats?  </a:t>
            </a:r>
          </a:p>
        </p:txBody>
      </p:sp>
    </p:spTree>
    <p:extLst>
      <p:ext uri="{BB962C8B-B14F-4D97-AF65-F5344CB8AC3E}">
        <p14:creationId xmlns:p14="http://schemas.microsoft.com/office/powerpoint/2010/main" val="18397878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142CE-5186-E236-49FB-9B3876A59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Ressources</a:t>
            </a:r>
            <a:r>
              <a:rPr lang="en-US" dirty="0"/>
              <a:t>: </a:t>
            </a:r>
            <a:endParaRPr lang="en-US" sz="1600" b="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A595A8F-0ED1-20AF-9F74-6020C48F785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</a:t>
            </a:fld>
            <a:endParaRPr lang="e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4358AB-AC77-2433-F0F7-55211BFBDF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3216" y="1006764"/>
            <a:ext cx="8057567" cy="3661536"/>
          </a:xfrm>
        </p:spPr>
        <p:txBody>
          <a:bodyPr/>
          <a:lstStyle/>
          <a:p>
            <a:pPr>
              <a:lnSpc>
                <a:spcPts val="2200"/>
              </a:lnSpc>
              <a:spcAft>
                <a:spcPts val="600"/>
              </a:spcAft>
            </a:pPr>
            <a:r>
              <a:rPr lang="en-CA" sz="1600" kern="100" dirty="0">
                <a:effectLst/>
                <a:latin typeface="Merriweather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NCTR Residential School Interactive map: </a:t>
            </a:r>
            <a:r>
              <a:rPr lang="en-CA" sz="1600" kern="100" dirty="0">
                <a:effectLst/>
                <a:latin typeface="Merriweather" pitchFamily="2" charset="77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https://nctr.ca/map/</a:t>
            </a:r>
            <a:r>
              <a:rPr lang="en-CA" sz="1600" kern="100" dirty="0">
                <a:effectLst/>
                <a:latin typeface="Merriweather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ts val="2200"/>
              </a:lnSpc>
              <a:spcAft>
                <a:spcPts val="600"/>
              </a:spcAft>
            </a:pPr>
            <a:r>
              <a:rPr lang="en-CA" sz="1600" kern="100" dirty="0">
                <a:effectLst/>
                <a:latin typeface="Merriweather" pitchFamily="2" charset="77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A Knock at the Door: The Essential History of Residential Schools from the Truth and Reconciliation Commission of Canada</a:t>
            </a:r>
            <a:endParaRPr lang="en-CA" sz="1600" kern="100" dirty="0">
              <a:effectLst/>
              <a:latin typeface="Merriweather" pitchFamily="2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2200"/>
              </a:lnSpc>
              <a:spcAft>
                <a:spcPts val="600"/>
              </a:spcAft>
            </a:pPr>
            <a:r>
              <a:rPr lang="is-IS" sz="1600" dirty="0">
                <a:latin typeface="Merriweather" pitchFamily="2" charset="77"/>
              </a:rPr>
              <a:t>Five Little Indians (Michelle Good)</a:t>
            </a:r>
          </a:p>
          <a:p>
            <a:pPr>
              <a:lnSpc>
                <a:spcPts val="2200"/>
              </a:lnSpc>
              <a:spcAft>
                <a:spcPts val="600"/>
              </a:spcAft>
            </a:pPr>
            <a:r>
              <a:rPr lang="en-US" sz="1600" dirty="0">
                <a:latin typeface="Merriweather" pitchFamily="2" charset="77"/>
              </a:rPr>
              <a:t>The Inconvenient Indian (Thomas King)</a:t>
            </a:r>
          </a:p>
          <a:p>
            <a:pPr>
              <a:lnSpc>
                <a:spcPts val="2200"/>
              </a:lnSpc>
              <a:spcAft>
                <a:spcPts val="600"/>
              </a:spcAft>
            </a:pPr>
            <a:r>
              <a:rPr lang="en-US" sz="1600" dirty="0">
                <a:latin typeface="Merriweather" pitchFamily="2" charset="77"/>
              </a:rPr>
              <a:t>21 Things You May Not Know About the Indian Act (Bob Joseph)</a:t>
            </a:r>
          </a:p>
          <a:p>
            <a:pPr>
              <a:lnSpc>
                <a:spcPts val="2200"/>
              </a:lnSpc>
              <a:spcAft>
                <a:spcPts val="600"/>
              </a:spcAft>
            </a:pPr>
            <a:r>
              <a:rPr lang="en-CA" sz="1600" kern="100" dirty="0">
                <a:effectLst/>
                <a:latin typeface="Merriweather" pitchFamily="2" charset="77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We Were Children</a:t>
            </a:r>
            <a:endParaRPr lang="en-CA" sz="1600" kern="100" dirty="0">
              <a:effectLst/>
              <a:latin typeface="Merriweather" pitchFamily="2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2200"/>
              </a:lnSpc>
              <a:spcAft>
                <a:spcPts val="600"/>
              </a:spcAft>
            </a:pPr>
            <a:r>
              <a:rPr lang="en-CA" sz="1600" kern="100" dirty="0">
                <a:effectLst/>
                <a:latin typeface="Merriweather" pitchFamily="2" charset="77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Indian Horse</a:t>
            </a:r>
            <a:endParaRPr lang="en-CA" sz="1600" kern="100" dirty="0">
              <a:latin typeface="Merriweather" pitchFamily="2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2200"/>
              </a:lnSpc>
              <a:spcAft>
                <a:spcPts val="600"/>
              </a:spcAft>
            </a:pPr>
            <a:r>
              <a:rPr lang="en-CA" sz="1600" kern="100" dirty="0" err="1">
                <a:latin typeface="Merriweather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Kuper</a:t>
            </a:r>
            <a:r>
              <a:rPr lang="en-CA" sz="1600" kern="100" dirty="0">
                <a:latin typeface="Merriweather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 Island Podcast on CBC </a:t>
            </a:r>
          </a:p>
          <a:p>
            <a:pPr>
              <a:lnSpc>
                <a:spcPts val="2200"/>
              </a:lnSpc>
              <a:spcAft>
                <a:spcPts val="600"/>
              </a:spcAft>
            </a:pPr>
            <a:r>
              <a:rPr lang="en-CA" sz="1600" dirty="0"/>
              <a:t>Stolen: Surviving St. Michael’s</a:t>
            </a:r>
            <a:r>
              <a:rPr lang="en-CA" sz="1600" kern="100" dirty="0">
                <a:latin typeface="Merriweather" pitchFamily="2" charset="77"/>
                <a:cs typeface="Times New Roman" panose="02020603050405020304" pitchFamily="18" charset="0"/>
              </a:rPr>
              <a:t> podcast</a:t>
            </a:r>
            <a:endParaRPr lang="en-CA" sz="1600" kern="100" dirty="0">
              <a:effectLst/>
              <a:latin typeface="Merriweather" pitchFamily="2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2200"/>
              </a:lnSpc>
              <a:spcAft>
                <a:spcPts val="600"/>
              </a:spcAft>
            </a:pPr>
            <a:endParaRPr lang="en-US" sz="1600" dirty="0">
              <a:latin typeface="Merriweather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198349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>
            <a:spLocks noGrp="1"/>
          </p:cNvSpPr>
          <p:nvPr>
            <p:ph type="title"/>
          </p:nvPr>
        </p:nvSpPr>
        <p:spPr>
          <a:xfrm>
            <a:off x="618600" y="475200"/>
            <a:ext cx="7212600" cy="61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dirty="0"/>
              <a:t>La réconciliation commence par l’éducation</a:t>
            </a:r>
          </a:p>
        </p:txBody>
      </p:sp>
      <p:sp>
        <p:nvSpPr>
          <p:cNvPr id="45" name="Google Shape;45;p10"/>
          <p:cNvSpPr txBox="1">
            <a:spLocks noGrp="1"/>
          </p:cNvSpPr>
          <p:nvPr>
            <p:ph type="body" idx="1"/>
          </p:nvPr>
        </p:nvSpPr>
        <p:spPr>
          <a:xfrm>
            <a:off x="392905" y="1088400"/>
            <a:ext cx="3095665" cy="348047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fr-FR" sz="1800" dirty="0"/>
              <a:t>Apprendre en plus à propos des pensionnats et le chemin vers la réconciliation au travers de notre expérience de Messagerie interactive. </a:t>
            </a:r>
          </a:p>
          <a:p>
            <a:pPr marL="0" indent="0">
              <a:lnSpc>
                <a:spcPct val="200000"/>
              </a:lnSpc>
              <a:buNone/>
            </a:pPr>
            <a:endParaRPr lang="en-CA" sz="1200" dirty="0"/>
          </a:p>
          <a:p>
            <a:pPr marL="0" indent="0">
              <a:lnSpc>
                <a:spcPct val="100000"/>
              </a:lnSpc>
              <a:buNone/>
            </a:pPr>
            <a:r>
              <a:rPr lang="fr-FR" sz="1800" b="1" dirty="0">
                <a:latin typeface="Merriweather" pitchFamily="2" charset="77"/>
              </a:rPr>
              <a:t>Scannez le code QR maintenant!</a:t>
            </a:r>
          </a:p>
        </p:txBody>
      </p:sp>
      <p:pic>
        <p:nvPicPr>
          <p:cNvPr id="3" name="video of NCTR messenger experience">
            <a:hlinkClick r:id="" action="ppaction://media"/>
            <a:extLst>
              <a:ext uri="{FF2B5EF4-FFF2-40B4-BE49-F238E27FC236}">
                <a16:creationId xmlns:a16="http://schemas.microsoft.com/office/drawing/2014/main" id="{95984C2C-A024-FB31-6652-B0E4CD7F73CF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306.003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005797" y="636386"/>
            <a:ext cx="1848544" cy="400621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634EF2E-34FF-FF75-A655-64467C52C5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97830" y="291015"/>
            <a:ext cx="2664477" cy="4561469"/>
          </a:xfrm>
          <a:prstGeom prst="rect">
            <a:avLst/>
          </a:prstGeom>
        </p:spPr>
      </p:pic>
      <p:pic>
        <p:nvPicPr>
          <p:cNvPr id="1028" name="Picture 4" descr="Facebook Messenger gets shiny new logo, chat themes">
            <a:extLst>
              <a:ext uri="{FF2B5EF4-FFF2-40B4-BE49-F238E27FC236}">
                <a16:creationId xmlns:a16="http://schemas.microsoft.com/office/drawing/2014/main" id="{9998CB61-1033-8B28-9A22-D7E589EAAF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3527" y="1573082"/>
            <a:ext cx="816945" cy="459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C7BEFB3D-FDB2-842A-0120-4B96F2E61448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-1" r="1191" b="14367"/>
          <a:stretch/>
        </p:blipFill>
        <p:spPr>
          <a:xfrm>
            <a:off x="6036594" y="870784"/>
            <a:ext cx="1760146" cy="226325"/>
          </a:xfrm>
          <a:prstGeom prst="rect">
            <a:avLst/>
          </a:prstGeom>
        </p:spPr>
      </p:pic>
      <p:pic>
        <p:nvPicPr>
          <p:cNvPr id="6" name="Picture 5" descr="A qr code with orange squares&#10;&#10;Description automatically generated">
            <a:extLst>
              <a:ext uri="{FF2B5EF4-FFF2-40B4-BE49-F238E27FC236}">
                <a16:creationId xmlns:a16="http://schemas.microsoft.com/office/drawing/2014/main" id="{EA9DB183-6138-E162-D9C3-1F39485C59F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46171" y="2517295"/>
            <a:ext cx="2151005" cy="2151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580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6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AFF99-66B6-40BA-96F6-50F555086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Merci!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06E472-5F34-40ED-9505-F520FD89BD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012" y="1088400"/>
            <a:ext cx="9043988" cy="3480475"/>
          </a:xfrm>
        </p:spPr>
        <p:txBody>
          <a:bodyPr numCol="2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>
                <a:latin typeface="Merriweather" panose="00000500000000000000" pitchFamily="2" charset="0"/>
              </a:rPr>
              <a:t>Pour </a:t>
            </a:r>
            <a:r>
              <a:rPr lang="en-US" err="1">
                <a:latin typeface="Merriweather" panose="00000500000000000000" pitchFamily="2" charset="0"/>
              </a:rPr>
              <a:t>accéder</a:t>
            </a:r>
            <a:r>
              <a:rPr lang="en-US">
                <a:latin typeface="Merriweather" panose="00000500000000000000" pitchFamily="2" charset="0"/>
              </a:rPr>
              <a:t> au site Web: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>
                <a:latin typeface="Merriweather" panose="00000500000000000000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www.nctr.ca</a:t>
            </a:r>
            <a:endParaRPr lang="en-US">
              <a:latin typeface="Merriweather" panose="00000500000000000000" pitchFamily="2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endParaRPr lang="en-US">
              <a:latin typeface="Merriweather" panose="00000500000000000000" pitchFamily="2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>
                <a:latin typeface="Merriweather" panose="00000500000000000000" pitchFamily="2" charset="0"/>
              </a:rPr>
              <a:t>Pour </a:t>
            </a:r>
            <a:r>
              <a:rPr lang="en-US" err="1">
                <a:latin typeface="Merriweather" panose="00000500000000000000" pitchFamily="2" charset="0"/>
              </a:rPr>
              <a:t>accéder</a:t>
            </a:r>
            <a:r>
              <a:rPr lang="en-US">
                <a:latin typeface="Merriweather" panose="00000500000000000000" pitchFamily="2" charset="0"/>
              </a:rPr>
              <a:t> les archives: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>
                <a:latin typeface="Merriweather" panose="00000500000000000000" pitchFamily="2" charset="0"/>
                <a:hlinkClick r:id="rId4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archives.nctr.ca</a:t>
            </a:r>
            <a:endParaRPr lang="en-US">
              <a:latin typeface="Merriweather" panose="00000500000000000000" pitchFamily="2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endParaRPr lang="en-US">
              <a:latin typeface="Merriweather" panose="00000500000000000000" pitchFamily="2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fr-FR">
                <a:latin typeface="Merriweather" panose="00000500000000000000" pitchFamily="2" charset="0"/>
              </a:rPr>
              <a:t>Poser une question à un archiviste </a:t>
            </a:r>
            <a:r>
              <a:rPr lang="en-US">
                <a:latin typeface="Merriweather" panose="00000500000000000000" pitchFamily="2" charset="0"/>
              </a:rPr>
              <a:t>: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>
                <a:latin typeface="Merriweather" panose="00000500000000000000" pitchFamily="2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NCTR@umanitoba.ca</a:t>
            </a:r>
            <a:endParaRPr lang="en-US">
              <a:latin typeface="Merriweather" panose="00000500000000000000" pitchFamily="2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endParaRPr lang="en-US">
              <a:latin typeface="Merriweather" panose="00000500000000000000" pitchFamily="2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fr-FR">
                <a:latin typeface="Merriweather" panose="00000500000000000000" pitchFamily="2" charset="0"/>
              </a:rPr>
              <a:t>Soumettre une </a:t>
            </a:r>
            <a:r>
              <a:rPr lang="fr-FR" err="1">
                <a:latin typeface="Merriweather" panose="00000500000000000000" pitchFamily="2" charset="0"/>
              </a:rPr>
              <a:t>démande</a:t>
            </a:r>
            <a:r>
              <a:rPr lang="fr-FR">
                <a:latin typeface="Merriweather" panose="00000500000000000000" pitchFamily="2" charset="0"/>
              </a:rPr>
              <a:t> pour un dossier</a:t>
            </a:r>
            <a:r>
              <a:rPr lang="en-US">
                <a:latin typeface="Merriweather" panose="00000500000000000000" pitchFamily="2" charset="0"/>
              </a:rPr>
              <a:t>: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>
                <a:latin typeface="Merriweather" panose="00000500000000000000" pitchFamily="2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NCTRrecords@umanitoba.ca</a:t>
            </a:r>
            <a:r>
              <a:rPr lang="en-US">
                <a:latin typeface="Merriweather" panose="00000500000000000000" pitchFamily="2" charset="0"/>
              </a:rPr>
              <a:t> 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err="1">
                <a:latin typeface="Merriweather" panose="00000500000000000000" pitchFamily="2" charset="0"/>
              </a:rPr>
              <a:t>L’Unité</a:t>
            </a:r>
            <a:r>
              <a:rPr lang="en-US">
                <a:latin typeface="Merriweather" panose="00000500000000000000" pitchFamily="2" charset="0"/>
              </a:rPr>
              <a:t> </a:t>
            </a:r>
            <a:r>
              <a:rPr lang="en-US" err="1">
                <a:latin typeface="Merriweather" panose="00000500000000000000" pitchFamily="2" charset="0"/>
              </a:rPr>
              <a:t>d’éducation</a:t>
            </a:r>
            <a:r>
              <a:rPr lang="en-US">
                <a:latin typeface="Merriweather" panose="00000500000000000000" pitchFamily="2" charset="0"/>
              </a:rPr>
              <a:t>:</a:t>
            </a:r>
            <a:endParaRPr lang="en-US">
              <a:latin typeface="Merriweather" panose="00000500000000000000" pitchFamily="2" charset="0"/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>
                <a:latin typeface="Merriweather" panose="00000500000000000000" pitchFamily="2" charset="0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Kaila.Johnston@umanitoba.ca</a:t>
            </a:r>
            <a:endParaRPr lang="en-US">
              <a:latin typeface="Merriweather" panose="00000500000000000000" pitchFamily="2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u="sng">
                <a:solidFill>
                  <a:schemeClr val="tx1">
                    <a:lumMod val="95000"/>
                    <a:lumOff val="5000"/>
                  </a:schemeClr>
                </a:solidFill>
                <a:latin typeface="Merriweather" panose="00000500000000000000" pitchFamily="2" charset="0"/>
              </a:rPr>
              <a:t>Sandra.Bender@umanitoba.ca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u="sng">
                <a:latin typeface="Merriweather" panose="00000500000000000000" pitchFamily="2" charset="0"/>
              </a:rPr>
              <a:t>Amber.Ali@umanitoba.ca</a:t>
            </a:r>
          </a:p>
          <a:p>
            <a:pPr marL="0" indent="0" algn="ctr">
              <a:lnSpc>
                <a:spcPct val="100000"/>
              </a:lnSpc>
              <a:buNone/>
            </a:pPr>
            <a:endParaRPr lang="en-US">
              <a:latin typeface="Merriweather" panose="00000500000000000000" pitchFamily="2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err="1">
                <a:latin typeface="Merriweather" panose="00000500000000000000" pitchFamily="2" charset="0"/>
              </a:rPr>
              <a:t>Tél</a:t>
            </a:r>
            <a:r>
              <a:rPr lang="en-US">
                <a:latin typeface="Merriweather" panose="00000500000000000000" pitchFamily="2" charset="0"/>
              </a:rPr>
              <a:t>.: 1-204-474-6069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>
                <a:latin typeface="Merriweather" panose="00000500000000000000" pitchFamily="2" charset="0"/>
              </a:rPr>
              <a:t>Sans frais: 1-855-415-4534</a:t>
            </a:r>
          </a:p>
          <a:p>
            <a:pPr marL="0" indent="0" algn="ctr">
              <a:lnSpc>
                <a:spcPct val="100000"/>
              </a:lnSpc>
              <a:buNone/>
            </a:pPr>
            <a:endParaRPr lang="en-US">
              <a:latin typeface="Merriweather" panose="00000500000000000000" pitchFamily="2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>
                <a:latin typeface="Merriweather" panose="00000500000000000000" pitchFamily="2" charset="0"/>
              </a:rPr>
              <a:t>Suivez </a:t>
            </a:r>
            <a:r>
              <a:rPr lang="en-US" err="1">
                <a:latin typeface="Merriweather" panose="00000500000000000000" pitchFamily="2" charset="0"/>
              </a:rPr>
              <a:t>notre</a:t>
            </a:r>
            <a:r>
              <a:rPr lang="en-US">
                <a:latin typeface="Merriweather" panose="00000500000000000000" pitchFamily="2" charset="0"/>
              </a:rPr>
              <a:t> page Facebook et </a:t>
            </a:r>
            <a:r>
              <a:rPr lang="en-US" err="1">
                <a:latin typeface="Merriweather" panose="00000500000000000000" pitchFamily="2" charset="0"/>
              </a:rPr>
              <a:t>nos</a:t>
            </a:r>
            <a:r>
              <a:rPr lang="en-US">
                <a:latin typeface="Merriweather" panose="00000500000000000000" pitchFamily="2" charset="0"/>
              </a:rPr>
              <a:t> </a:t>
            </a:r>
            <a:r>
              <a:rPr lang="en-US" err="1">
                <a:latin typeface="Merriweather" panose="00000500000000000000" pitchFamily="2" charset="0"/>
              </a:rPr>
              <a:t>autres</a:t>
            </a:r>
            <a:r>
              <a:rPr lang="en-US">
                <a:latin typeface="Merriweather" panose="00000500000000000000" pitchFamily="2" charset="0"/>
              </a:rPr>
              <a:t> </a:t>
            </a:r>
            <a:r>
              <a:rPr lang="en-US" err="1">
                <a:latin typeface="Merriweather" panose="00000500000000000000" pitchFamily="2" charset="0"/>
              </a:rPr>
              <a:t>médias</a:t>
            </a:r>
            <a:r>
              <a:rPr lang="en-US">
                <a:latin typeface="Merriweather" panose="00000500000000000000" pitchFamily="2" charset="0"/>
              </a:rPr>
              <a:t> </a:t>
            </a:r>
            <a:r>
              <a:rPr lang="en-US" err="1">
                <a:latin typeface="Merriweather" panose="00000500000000000000" pitchFamily="2" charset="0"/>
              </a:rPr>
              <a:t>sociaux</a:t>
            </a:r>
            <a:endParaRPr lang="en-US">
              <a:latin typeface="Merriweather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0487015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2281</TotalTime>
  <Words>324</Words>
  <Application>Microsoft Office PowerPoint</Application>
  <PresentationFormat>On-screen Show (16:9)</PresentationFormat>
  <Paragraphs>47</Paragraphs>
  <Slides>5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Merriweather</vt:lpstr>
      <vt:lpstr>Arial</vt:lpstr>
      <vt:lpstr>Simple Light</vt:lpstr>
      <vt:lpstr>PowerPoint Presentation</vt:lpstr>
      <vt:lpstr>Questions pour reflechir: </vt:lpstr>
      <vt:lpstr>Ressources: </vt:lpstr>
      <vt:lpstr>La réconciliation commence par l’éducation</vt:lpstr>
      <vt:lpstr>Merci!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title of the presentation  goes here for up to five lines to accommodate descriptive titles</dc:title>
  <dc:creator>Carmen Roy</dc:creator>
  <cp:lastModifiedBy>Si Nguyen</cp:lastModifiedBy>
  <cp:revision>70</cp:revision>
  <dcterms:modified xsi:type="dcterms:W3CDTF">2023-09-29T14:36:44Z</dcterms:modified>
</cp:coreProperties>
</file>